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7" r:id="rId11"/>
    <p:sldId id="266" r:id="rId12"/>
    <p:sldId id="268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CC"/>
    <a:srgbClr val="072139"/>
    <a:srgbClr val="070723"/>
    <a:srgbClr val="66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126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5550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53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85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130" y="1147120"/>
            <a:ext cx="6331670" cy="62229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73279" y="2103122"/>
            <a:ext cx="5274993" cy="20665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Understanding and</a:t>
            </a:r>
          </a:p>
          <a:p>
            <a:pPr marL="0" indent="0">
              <a:buNone/>
            </a:pPr>
            <a:r>
              <a:rPr lang="en-US" sz="40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Preventing Phishing Attacks</a:t>
            </a:r>
            <a:endParaRPr lang="en-US" sz="4000" dirty="0"/>
          </a:p>
        </p:txBody>
      </p:sp>
      <p:sp>
        <p:nvSpPr>
          <p:cNvPr id="6" name="Text 2"/>
          <p:cNvSpPr/>
          <p:nvPr/>
        </p:nvSpPr>
        <p:spPr>
          <a:xfrm>
            <a:off x="1473279" y="4571998"/>
            <a:ext cx="5476161" cy="15727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9"/>
              </a:lnSpc>
              <a:buNone/>
            </a:pPr>
            <a:r>
              <a:rPr lang="en-US" sz="2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Comprehensive Guide to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Recognizing and Avoiding Phishing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Tactics</a:t>
            </a:r>
            <a:endParaRPr lang="en-US"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3412149" y="710985"/>
            <a:ext cx="826167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00" b="1" dirty="0">
                <a:solidFill>
                  <a:schemeClr val="bg1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Reporting Phishing Attempts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1383792" y="3447968"/>
            <a:ext cx="35623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Recognize Suspicious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1639907" y="4032161"/>
            <a:ext cx="3175516" cy="4293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24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Recognize the signs of a potential phishing attack.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7583567" y="2814042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947635" y="34323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Reporting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5968226" y="3976609"/>
            <a:ext cx="3924058" cy="3322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24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Notify your organization's IT or security team about the suspicious email or message.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542336" y="5188148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0134016" y="3445988"/>
            <a:ext cx="4213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Investigate</a:t>
            </a:r>
            <a:endParaRPr lang="en-US" sz="3200" dirty="0"/>
          </a:p>
        </p:txBody>
      </p:sp>
      <p:sp>
        <p:nvSpPr>
          <p:cNvPr id="16" name="Text 13"/>
          <p:cNvSpPr/>
          <p:nvPr/>
        </p:nvSpPr>
        <p:spPr>
          <a:xfrm>
            <a:off x="10134016" y="3936227"/>
            <a:ext cx="3563083" cy="4293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24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Let the professionals investigate and take appropriate action to mitigate the threat.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582019" y="5188148"/>
            <a:ext cx="18835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CD40A6D9-366B-94BD-3495-28DFC93D242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463763" y="2042610"/>
            <a:ext cx="3495854" cy="888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Image 3" descr="preencoded.png">
            <a:extLst>
              <a:ext uri="{FF2B5EF4-FFF2-40B4-BE49-F238E27FC236}">
                <a16:creationId xmlns:a16="http://schemas.microsoft.com/office/drawing/2014/main" id="{43C6305F-1A49-A564-7698-EDD9A5CADD1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51611" y="2026683"/>
            <a:ext cx="3127177" cy="888682"/>
          </a:xfrm>
          <a:prstGeom prst="rect">
            <a:avLst/>
          </a:prstGeom>
        </p:spPr>
      </p:pic>
      <p:pic>
        <p:nvPicPr>
          <p:cNvPr id="24" name="Image 4" descr="preencoded.png">
            <a:extLst>
              <a:ext uri="{FF2B5EF4-FFF2-40B4-BE49-F238E27FC236}">
                <a16:creationId xmlns:a16="http://schemas.microsoft.com/office/drawing/2014/main" id="{17208677-5D5A-2B01-7B48-98C230AAED42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853152" y="2033620"/>
            <a:ext cx="3127296" cy="88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738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pPr algn="l"/>
            <a:endParaRPr lang="en-US" b="0" i="0" dirty="0">
              <a:solidFill>
                <a:srgbClr val="ECECEC"/>
              </a:solidFill>
              <a:effectLst/>
              <a:highlight>
                <a:srgbClr val="212121"/>
              </a:highlight>
              <a:latin typeface="ui-sans-serif"/>
            </a:endParaRPr>
          </a:p>
        </p:txBody>
      </p:sp>
      <p:sp>
        <p:nvSpPr>
          <p:cNvPr id="4" name="Text 1"/>
          <p:cNvSpPr/>
          <p:nvPr/>
        </p:nvSpPr>
        <p:spPr>
          <a:xfrm>
            <a:off x="2743248" y="609481"/>
            <a:ext cx="1012686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Implementing Awareness Training</a:t>
            </a:r>
          </a:p>
        </p:txBody>
      </p:sp>
      <p:sp>
        <p:nvSpPr>
          <p:cNvPr id="18" name="Heptagon 17">
            <a:extLst>
              <a:ext uri="{FF2B5EF4-FFF2-40B4-BE49-F238E27FC236}">
                <a16:creationId xmlns:a16="http://schemas.microsoft.com/office/drawing/2014/main" id="{5E982862-B074-7749-D1BC-BF5520758E87}"/>
              </a:ext>
            </a:extLst>
          </p:cNvPr>
          <p:cNvSpPr/>
          <p:nvPr/>
        </p:nvSpPr>
        <p:spPr>
          <a:xfrm>
            <a:off x="1892856" y="2034503"/>
            <a:ext cx="996648" cy="928153"/>
          </a:xfrm>
          <a:prstGeom prst="heptagon">
            <a:avLst/>
          </a:prstGeom>
          <a:solidFill>
            <a:srgbClr val="07213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20" name="Heptagon 19">
            <a:extLst>
              <a:ext uri="{FF2B5EF4-FFF2-40B4-BE49-F238E27FC236}">
                <a16:creationId xmlns:a16="http://schemas.microsoft.com/office/drawing/2014/main" id="{55F5AB8B-7112-6CE6-CCC0-E52D7C845C3F}"/>
              </a:ext>
            </a:extLst>
          </p:cNvPr>
          <p:cNvSpPr/>
          <p:nvPr/>
        </p:nvSpPr>
        <p:spPr>
          <a:xfrm>
            <a:off x="1929480" y="3544060"/>
            <a:ext cx="996648" cy="928153"/>
          </a:xfrm>
          <a:prstGeom prst="heptagon">
            <a:avLst/>
          </a:prstGeom>
          <a:solidFill>
            <a:srgbClr val="07072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21" name="Heptagon 20">
            <a:extLst>
              <a:ext uri="{FF2B5EF4-FFF2-40B4-BE49-F238E27FC236}">
                <a16:creationId xmlns:a16="http://schemas.microsoft.com/office/drawing/2014/main" id="{16C4B72B-1D94-F85C-C8F2-3A1B005E0C98}"/>
              </a:ext>
            </a:extLst>
          </p:cNvPr>
          <p:cNvSpPr/>
          <p:nvPr/>
        </p:nvSpPr>
        <p:spPr>
          <a:xfrm>
            <a:off x="1912692" y="4965507"/>
            <a:ext cx="996648" cy="928153"/>
          </a:xfrm>
          <a:prstGeom prst="heptagon">
            <a:avLst/>
          </a:prstGeom>
          <a:solidFill>
            <a:srgbClr val="07213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459F235-9874-D2D5-87F1-3487858CA37A}"/>
              </a:ext>
            </a:extLst>
          </p:cNvPr>
          <p:cNvCxnSpPr>
            <a:cxnSpLocks/>
          </p:cNvCxnSpPr>
          <p:nvPr/>
        </p:nvCxnSpPr>
        <p:spPr>
          <a:xfrm>
            <a:off x="3102864" y="2699747"/>
            <a:ext cx="914400" cy="0"/>
          </a:xfrm>
          <a:prstGeom prst="line">
            <a:avLst/>
          </a:prstGeom>
          <a:ln w="57150">
            <a:solidFill>
              <a:srgbClr val="66FF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6AC5BF6-9736-F6E6-4647-6EE33DE55CC0}"/>
              </a:ext>
            </a:extLst>
          </p:cNvPr>
          <p:cNvCxnSpPr>
            <a:cxnSpLocks/>
          </p:cNvCxnSpPr>
          <p:nvPr/>
        </p:nvCxnSpPr>
        <p:spPr>
          <a:xfrm>
            <a:off x="3108960" y="4114800"/>
            <a:ext cx="914400" cy="0"/>
          </a:xfrm>
          <a:prstGeom prst="line">
            <a:avLst/>
          </a:prstGeom>
          <a:ln w="57150">
            <a:solidFill>
              <a:srgbClr val="66FF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9E60558-5539-EB2A-41FC-08467A0CA4A7}"/>
              </a:ext>
            </a:extLst>
          </p:cNvPr>
          <p:cNvCxnSpPr>
            <a:cxnSpLocks/>
          </p:cNvCxnSpPr>
          <p:nvPr/>
        </p:nvCxnSpPr>
        <p:spPr>
          <a:xfrm>
            <a:off x="3102864" y="5619731"/>
            <a:ext cx="914400" cy="0"/>
          </a:xfrm>
          <a:prstGeom prst="line">
            <a:avLst/>
          </a:prstGeom>
          <a:ln w="57150">
            <a:solidFill>
              <a:srgbClr val="66FF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4CBD6CC-8334-BC4E-A21D-D89521CB68B6}"/>
              </a:ext>
            </a:extLst>
          </p:cNvPr>
          <p:cNvCxnSpPr>
            <a:cxnSpLocks/>
          </p:cNvCxnSpPr>
          <p:nvPr/>
        </p:nvCxnSpPr>
        <p:spPr>
          <a:xfrm flipV="1">
            <a:off x="2391180" y="1792224"/>
            <a:ext cx="0" cy="242278"/>
          </a:xfrm>
          <a:prstGeom prst="line">
            <a:avLst/>
          </a:prstGeom>
          <a:ln w="57150">
            <a:solidFill>
              <a:srgbClr val="66FF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8D52B10-8048-4B1B-401C-05414F6462DF}"/>
              </a:ext>
            </a:extLst>
          </p:cNvPr>
          <p:cNvCxnSpPr>
            <a:cxnSpLocks/>
          </p:cNvCxnSpPr>
          <p:nvPr/>
        </p:nvCxnSpPr>
        <p:spPr>
          <a:xfrm>
            <a:off x="2411016" y="2990200"/>
            <a:ext cx="0" cy="542474"/>
          </a:xfrm>
          <a:prstGeom prst="line">
            <a:avLst/>
          </a:prstGeom>
          <a:ln w="57150">
            <a:solidFill>
              <a:srgbClr val="66FF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6CC8FC6-ECE6-35E2-5EFF-59DDC834460F}"/>
              </a:ext>
            </a:extLst>
          </p:cNvPr>
          <p:cNvCxnSpPr>
            <a:cxnSpLocks/>
          </p:cNvCxnSpPr>
          <p:nvPr/>
        </p:nvCxnSpPr>
        <p:spPr>
          <a:xfrm flipH="1">
            <a:off x="2391180" y="5911247"/>
            <a:ext cx="19836" cy="503222"/>
          </a:xfrm>
          <a:prstGeom prst="line">
            <a:avLst/>
          </a:prstGeom>
          <a:ln w="57150">
            <a:solidFill>
              <a:srgbClr val="66FF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578B10C-7E2D-2C36-266E-041498B12236}"/>
              </a:ext>
            </a:extLst>
          </p:cNvPr>
          <p:cNvSpPr txBox="1"/>
          <p:nvPr/>
        </p:nvSpPr>
        <p:spPr>
          <a:xfrm>
            <a:off x="4431792" y="3832029"/>
            <a:ext cx="303580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66FFCC"/>
                </a:solidFill>
              </a:rPr>
              <a:t>Simulated Phishing Tests</a:t>
            </a:r>
            <a:endParaRPr lang="en-US" sz="2000" dirty="0"/>
          </a:p>
          <a:p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15BFBF8-C4BF-E6A3-04B3-B18B2378C141}"/>
              </a:ext>
            </a:extLst>
          </p:cNvPr>
          <p:cNvSpPr txBox="1"/>
          <p:nvPr/>
        </p:nvSpPr>
        <p:spPr>
          <a:xfrm>
            <a:off x="4325115" y="2938272"/>
            <a:ext cx="6388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conduct monthly or quarterly sessions on the latest phishing tactics and best practices using live and recorded formats.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5FB01B4-5EE6-3E41-4C88-7A05CBAF6E37}"/>
              </a:ext>
            </a:extLst>
          </p:cNvPr>
          <p:cNvSpPr txBox="1"/>
          <p:nvPr/>
        </p:nvSpPr>
        <p:spPr>
          <a:xfrm>
            <a:off x="4288491" y="2491533"/>
            <a:ext cx="30358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66FFCC"/>
                </a:solidFill>
              </a:rPr>
              <a:t>Consistent Training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D19BB65-D578-E678-B2B3-BC74D71290DA}"/>
              </a:ext>
            </a:extLst>
          </p:cNvPr>
          <p:cNvSpPr txBox="1"/>
          <p:nvPr/>
        </p:nvSpPr>
        <p:spPr>
          <a:xfrm>
            <a:off x="4431792" y="4253804"/>
            <a:ext cx="6388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 phishing simulation programs to send mock phishing emails, helping employees practice recognition and response.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A659115-4DEC-7061-53C8-ADE277F047DE}"/>
              </a:ext>
            </a:extLst>
          </p:cNvPr>
          <p:cNvSpPr txBox="1"/>
          <p:nvPr/>
        </p:nvSpPr>
        <p:spPr>
          <a:xfrm>
            <a:off x="4431792" y="5429584"/>
            <a:ext cx="303580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66FFCC"/>
                </a:solidFill>
              </a:rPr>
              <a:t>Comprehensive Support:</a:t>
            </a:r>
          </a:p>
          <a:p>
            <a:endParaRPr lang="en-US" sz="2000" dirty="0">
              <a:solidFill>
                <a:srgbClr val="66FFCC"/>
              </a:solidFill>
            </a:endParaRPr>
          </a:p>
          <a:p>
            <a:endParaRPr 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3A9AAA7-6BC9-06E9-2E9B-A3A5655FD9B1}"/>
              </a:ext>
            </a:extLst>
          </p:cNvPr>
          <p:cNvSpPr txBox="1"/>
          <p:nvPr/>
        </p:nvSpPr>
        <p:spPr>
          <a:xfrm>
            <a:off x="4431792" y="5922026"/>
            <a:ext cx="6388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Provide guides, checklists, and tutorials on phishing. Offer IT support for reporting suspicious activities.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D79000C-0FCC-B3F7-A968-BD1C8461E0A4}"/>
              </a:ext>
            </a:extLst>
          </p:cNvPr>
          <p:cNvCxnSpPr>
            <a:cxnSpLocks/>
          </p:cNvCxnSpPr>
          <p:nvPr/>
        </p:nvCxnSpPr>
        <p:spPr>
          <a:xfrm>
            <a:off x="2411016" y="4472213"/>
            <a:ext cx="0" cy="542474"/>
          </a:xfrm>
          <a:prstGeom prst="line">
            <a:avLst/>
          </a:prstGeom>
          <a:ln w="57150">
            <a:solidFill>
              <a:srgbClr val="66FF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2575" y="9214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2938045" y="1281301"/>
            <a:ext cx="786741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468642" y="3975373"/>
            <a:ext cx="271260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Recap Key Points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468641" y="4492769"/>
            <a:ext cx="2712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Summarize the main takeaways: recognizing phishing tactics, protecting personal information, and utilizing tools and resources effectively.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958840" y="3950634"/>
            <a:ext cx="2712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Emphasize Vigilance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991415" y="4513540"/>
            <a:ext cx="271272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Highlight the need for ongoing awareness and continuous training to stay updated on new phishing threats.</a:t>
            </a:r>
          </a:p>
        </p:txBody>
      </p:sp>
      <p:sp>
        <p:nvSpPr>
          <p:cNvPr id="12" name="Text 6"/>
          <p:cNvSpPr/>
          <p:nvPr/>
        </p:nvSpPr>
        <p:spPr>
          <a:xfrm>
            <a:off x="9899835" y="3938371"/>
            <a:ext cx="2712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Final Thought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899835" y="4433838"/>
            <a:ext cx="271272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Stay alert, stay secure. Protect your information.</a:t>
            </a:r>
          </a:p>
        </p:txBody>
      </p:sp>
      <p:sp>
        <p:nvSpPr>
          <p:cNvPr id="17" name="Shape 2">
            <a:extLst>
              <a:ext uri="{FF2B5EF4-FFF2-40B4-BE49-F238E27FC236}">
                <a16:creationId xmlns:a16="http://schemas.microsoft.com/office/drawing/2014/main" id="{6C8219D6-6C8B-CECD-CB1E-6E2A8E4A5A37}"/>
              </a:ext>
            </a:extLst>
          </p:cNvPr>
          <p:cNvSpPr/>
          <p:nvPr/>
        </p:nvSpPr>
        <p:spPr>
          <a:xfrm>
            <a:off x="3173945" y="3002777"/>
            <a:ext cx="499943" cy="499943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r>
              <a:rPr lang="en-US" dirty="0">
                <a:solidFill>
                  <a:srgbClr val="66FFCC"/>
                </a:solidFill>
              </a:rPr>
              <a:t>1</a:t>
            </a:r>
          </a:p>
        </p:txBody>
      </p:sp>
      <p:sp>
        <p:nvSpPr>
          <p:cNvPr id="18" name="Shape 2">
            <a:extLst>
              <a:ext uri="{FF2B5EF4-FFF2-40B4-BE49-F238E27FC236}">
                <a16:creationId xmlns:a16="http://schemas.microsoft.com/office/drawing/2014/main" id="{9DEFC0B0-A3B8-E664-3FF1-E53E23C1A716}"/>
              </a:ext>
            </a:extLst>
          </p:cNvPr>
          <p:cNvSpPr/>
          <p:nvPr/>
        </p:nvSpPr>
        <p:spPr>
          <a:xfrm>
            <a:off x="6815257" y="3002777"/>
            <a:ext cx="499943" cy="499943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r>
              <a:rPr lang="en-US" dirty="0">
                <a:solidFill>
                  <a:srgbClr val="66FFCC"/>
                </a:solidFill>
              </a:rPr>
              <a:t>2</a:t>
            </a:r>
          </a:p>
        </p:txBody>
      </p:sp>
      <p:sp>
        <p:nvSpPr>
          <p:cNvPr id="19" name="Shape 2">
            <a:extLst>
              <a:ext uri="{FF2B5EF4-FFF2-40B4-BE49-F238E27FC236}">
                <a16:creationId xmlns:a16="http://schemas.microsoft.com/office/drawing/2014/main" id="{BB391F93-84DE-7164-440D-30206D01C363}"/>
              </a:ext>
            </a:extLst>
          </p:cNvPr>
          <p:cNvSpPr/>
          <p:nvPr/>
        </p:nvSpPr>
        <p:spPr>
          <a:xfrm>
            <a:off x="10460662" y="3002777"/>
            <a:ext cx="499943" cy="499943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r>
              <a:rPr lang="en-US" dirty="0">
                <a:solidFill>
                  <a:srgbClr val="66FFCC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0817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940665" y="3137356"/>
            <a:ext cx="529887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4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940665" y="3794922"/>
            <a:ext cx="529887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4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Overview </a:t>
            </a:r>
            <a:endParaRPr lang="en-US" sz="4000" dirty="0"/>
          </a:p>
        </p:txBody>
      </p:sp>
      <p:sp>
        <p:nvSpPr>
          <p:cNvPr id="6" name="Text 3"/>
          <p:cNvSpPr/>
          <p:nvPr/>
        </p:nvSpPr>
        <p:spPr>
          <a:xfrm>
            <a:off x="940664" y="4275157"/>
            <a:ext cx="5298877" cy="815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4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What is phishing?</a:t>
            </a:r>
            <a:endParaRPr lang="en-US" sz="4000" dirty="0"/>
          </a:p>
        </p:txBody>
      </p:sp>
      <p:sp>
        <p:nvSpPr>
          <p:cNvPr id="7" name="Text 4"/>
          <p:cNvSpPr/>
          <p:nvPr/>
        </p:nvSpPr>
        <p:spPr>
          <a:xfrm>
            <a:off x="940664" y="4974335"/>
            <a:ext cx="6217466" cy="1486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4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Importance of </a:t>
            </a:r>
          </a:p>
          <a:p>
            <a:pPr algn="l">
              <a:buSzPct val="100000"/>
            </a:pPr>
            <a:r>
              <a:rPr lang="en-US" sz="4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    awareness and education.</a:t>
            </a:r>
            <a:endParaRPr lang="en-US" sz="40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278" y="932688"/>
            <a:ext cx="6217466" cy="65653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22371"/>
            <a:ext cx="14630400" cy="8231386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905095" y="849533"/>
            <a:ext cx="2690217" cy="3363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48"/>
              </a:lnSpc>
              <a:buNone/>
            </a:pPr>
            <a:r>
              <a:rPr lang="en-US" sz="4000" b="1" dirty="0">
                <a:solidFill>
                  <a:srgbClr val="66FFCC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What is phishing?</a:t>
            </a:r>
            <a:endParaRPr lang="en-US" sz="4000" dirty="0">
              <a:solidFill>
                <a:srgbClr val="66FFCC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1393031" y="1606081"/>
            <a:ext cx="5476756" cy="15531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800" b="1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Phishing</a:t>
            </a:r>
            <a:r>
              <a:rPr lang="en-US" sz="3200" b="1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3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is a type of cyber attack where criminals attempt to trick individuals into revealing,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1391352" y="3579435"/>
            <a:ext cx="5476756" cy="6886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800" b="1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sensitive information</a:t>
            </a:r>
            <a:r>
              <a:rPr lang="en-US" sz="3200" dirty="0">
                <a:solidFill>
                  <a:srgbClr val="F0FC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3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such as login credentials or financial data. 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1391352" y="5120283"/>
            <a:ext cx="5476756" cy="1032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800" b="1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Raising awareness</a:t>
            </a:r>
            <a:r>
              <a:rPr lang="en-US" sz="28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32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and educating the public about phishing is crucial to prevent these deceptive and damaging schemes.</a:t>
            </a:r>
            <a:endParaRPr lang="en-US" sz="32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8578" y="1595080"/>
            <a:ext cx="5004435" cy="52858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5648682" y="1776770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5" name="Shape 2"/>
          <p:cNvSpPr/>
          <p:nvPr/>
        </p:nvSpPr>
        <p:spPr>
          <a:xfrm>
            <a:off x="1389936" y="281118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567815" y="2852857"/>
            <a:ext cx="1441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112050" y="28875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Agenda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2112050" y="3367921"/>
            <a:ext cx="50920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Type of cyber attack that uses disguised emails or websites to trick individuals into revealing personal information.</a:t>
            </a:r>
            <a:endParaRPr lang="en-US" sz="2000" dirty="0"/>
          </a:p>
        </p:txBody>
      </p:sp>
      <p:sp>
        <p:nvSpPr>
          <p:cNvPr id="9" name="Shape 6"/>
          <p:cNvSpPr>
            <a:spLocks/>
          </p:cNvSpPr>
          <p:nvPr/>
        </p:nvSpPr>
        <p:spPr>
          <a:xfrm>
            <a:off x="7426285" y="281118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>
            <a:spLocks/>
          </p:cNvSpPr>
          <p:nvPr/>
        </p:nvSpPr>
        <p:spPr>
          <a:xfrm>
            <a:off x="7583567" y="2852857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8875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Information Targeted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8148399" y="3367921"/>
            <a:ext cx="50920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Phishers commonly target login credentials, credit card numbers, Social Security numbers, and other sensitive personal data that can be used for identity theft or financial fraud.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1389936" y="518529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542336" y="5226963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112050" y="526161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How it Works</a:t>
            </a:r>
            <a:endParaRPr lang="en-US" sz="3200" dirty="0"/>
          </a:p>
        </p:txBody>
      </p:sp>
      <p:sp>
        <p:nvSpPr>
          <p:cNvPr id="16" name="Text 13"/>
          <p:cNvSpPr/>
          <p:nvPr/>
        </p:nvSpPr>
        <p:spPr>
          <a:xfrm>
            <a:off x="2112050" y="5742027"/>
            <a:ext cx="1112841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Phishing attacks typically involve creating a fake email or website that appears to be from a legitimate organization, then using social engineering tactics to convince the victim to share their sensitive information.</a:t>
            </a:r>
            <a:endParaRPr lang="en-US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62E50C-1DB6-6247-66AA-589CA724785A}"/>
              </a:ext>
            </a:extLst>
          </p:cNvPr>
          <p:cNvSpPr txBox="1"/>
          <p:nvPr/>
        </p:nvSpPr>
        <p:spPr>
          <a:xfrm>
            <a:off x="3249906" y="1055162"/>
            <a:ext cx="6479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66FFCC"/>
                </a:solidFill>
              </a:rPr>
              <a:t>What is Phishing</a:t>
            </a:r>
            <a:r>
              <a:rPr lang="en-US" sz="4000" b="1" dirty="0">
                <a:solidFill>
                  <a:srgbClr val="66FF99"/>
                </a:solidFill>
              </a:rPr>
              <a:t> </a:t>
            </a:r>
            <a:r>
              <a:rPr lang="en-US" sz="2000" b="1" dirty="0">
                <a:solidFill>
                  <a:srgbClr val="66FFCC"/>
                </a:solidFill>
              </a:rPr>
              <a:t>[continue]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620" y="-99358"/>
            <a:ext cx="14630400" cy="82321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1"/>
          <p:cNvSpPr/>
          <p:nvPr/>
        </p:nvSpPr>
        <p:spPr>
          <a:xfrm>
            <a:off x="577358" y="1858885"/>
            <a:ext cx="6959441" cy="679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49"/>
              </a:lnSpc>
              <a:buNone/>
            </a:pPr>
            <a:r>
              <a:rPr lang="en-US" sz="4279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How it Phishing Works</a:t>
            </a:r>
            <a:endParaRPr lang="en-US" sz="4279" dirty="0"/>
          </a:p>
        </p:txBody>
      </p:sp>
      <p:sp>
        <p:nvSpPr>
          <p:cNvPr id="6" name="Text 2"/>
          <p:cNvSpPr/>
          <p:nvPr/>
        </p:nvSpPr>
        <p:spPr>
          <a:xfrm>
            <a:off x="852345" y="3176610"/>
            <a:ext cx="5055918" cy="6955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Phishing attacks typically follow a common pattern. First, the attacker sends a fraudulent email or message that appears to be from a legitimate 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4501455" y="2753439"/>
            <a:ext cx="140970" cy="4075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09"/>
              </a:lnSpc>
              <a:buNone/>
            </a:pPr>
            <a:endParaRPr lang="en-US" sz="2567" dirty="0"/>
          </a:p>
        </p:txBody>
      </p:sp>
      <p:sp>
        <p:nvSpPr>
          <p:cNvPr id="11" name="Text 7"/>
          <p:cNvSpPr/>
          <p:nvPr/>
        </p:nvSpPr>
        <p:spPr>
          <a:xfrm>
            <a:off x="815102" y="2760226"/>
            <a:ext cx="2561392" cy="3395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74"/>
              </a:lnSpc>
              <a:buNone/>
            </a:pPr>
            <a:endParaRPr lang="en-US" sz="2139" dirty="0"/>
          </a:p>
        </p:txBody>
      </p:sp>
      <p:sp>
        <p:nvSpPr>
          <p:cNvPr id="12" name="Text 8"/>
          <p:cNvSpPr/>
          <p:nvPr/>
        </p:nvSpPr>
        <p:spPr>
          <a:xfrm>
            <a:off x="815102" y="3230166"/>
            <a:ext cx="2561392" cy="3477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9"/>
              </a:lnSpc>
              <a:buNone/>
            </a:pPr>
            <a:endParaRPr lang="en-US" sz="1712" dirty="0"/>
          </a:p>
        </p:txBody>
      </p:sp>
      <p:sp>
        <p:nvSpPr>
          <p:cNvPr id="15" name="Text 11"/>
          <p:cNvSpPr/>
          <p:nvPr/>
        </p:nvSpPr>
        <p:spPr>
          <a:xfrm>
            <a:off x="4481334" y="3840123"/>
            <a:ext cx="181213" cy="4075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09"/>
              </a:lnSpc>
              <a:buNone/>
            </a:pPr>
            <a:endParaRPr lang="en-US" sz="2567" dirty="0"/>
          </a:p>
        </p:txBody>
      </p:sp>
      <p:sp>
        <p:nvSpPr>
          <p:cNvPr id="16" name="Text 12"/>
          <p:cNvSpPr/>
          <p:nvPr/>
        </p:nvSpPr>
        <p:spPr>
          <a:xfrm>
            <a:off x="5767507" y="3846909"/>
            <a:ext cx="2561392" cy="3395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4"/>
              </a:lnSpc>
              <a:buNone/>
            </a:pPr>
            <a:endParaRPr lang="en-US" sz="2139" dirty="0"/>
          </a:p>
        </p:txBody>
      </p:sp>
      <p:sp>
        <p:nvSpPr>
          <p:cNvPr id="17" name="Text 13"/>
          <p:cNvSpPr/>
          <p:nvPr/>
        </p:nvSpPr>
        <p:spPr>
          <a:xfrm>
            <a:off x="5767507" y="4316849"/>
            <a:ext cx="2561392" cy="3477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9"/>
              </a:lnSpc>
              <a:buNone/>
            </a:pPr>
            <a:endParaRPr lang="en-US" sz="1712" dirty="0"/>
          </a:p>
        </p:txBody>
      </p:sp>
      <p:sp>
        <p:nvSpPr>
          <p:cNvPr id="20" name="Text 16"/>
          <p:cNvSpPr/>
          <p:nvPr/>
        </p:nvSpPr>
        <p:spPr>
          <a:xfrm>
            <a:off x="4476571" y="4818221"/>
            <a:ext cx="190857" cy="4075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09"/>
              </a:lnSpc>
              <a:buNone/>
            </a:pPr>
            <a:endParaRPr lang="en-US" sz="2567" dirty="0"/>
          </a:p>
        </p:txBody>
      </p:sp>
      <p:sp>
        <p:nvSpPr>
          <p:cNvPr id="21" name="Text 17"/>
          <p:cNvSpPr/>
          <p:nvPr/>
        </p:nvSpPr>
        <p:spPr>
          <a:xfrm>
            <a:off x="815102" y="4825008"/>
            <a:ext cx="2561392" cy="3395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74"/>
              </a:lnSpc>
              <a:buNone/>
            </a:pPr>
            <a:endParaRPr lang="en-US" sz="2139" dirty="0"/>
          </a:p>
        </p:txBody>
      </p:sp>
      <p:sp>
        <p:nvSpPr>
          <p:cNvPr id="22" name="Text 18"/>
          <p:cNvSpPr/>
          <p:nvPr/>
        </p:nvSpPr>
        <p:spPr>
          <a:xfrm>
            <a:off x="815102" y="5294948"/>
            <a:ext cx="2561392" cy="3477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9"/>
              </a:lnSpc>
              <a:buNone/>
            </a:pPr>
            <a:endParaRPr lang="en-US" sz="1712" dirty="0"/>
          </a:p>
        </p:txBody>
      </p:sp>
      <p:sp>
        <p:nvSpPr>
          <p:cNvPr id="23" name="Text 19"/>
          <p:cNvSpPr/>
          <p:nvPr/>
        </p:nvSpPr>
        <p:spPr>
          <a:xfrm>
            <a:off x="924001" y="4837397"/>
            <a:ext cx="5055918" cy="21951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source. The message may contain a malicious link or attachment that, when clicked, allows the attacker to gain access to the victim's sensitive information or system.</a:t>
            </a:r>
            <a:endParaRPr lang="en-US" sz="2000" dirty="0"/>
          </a:p>
        </p:txBody>
      </p:sp>
      <p:pic>
        <p:nvPicPr>
          <p:cNvPr id="26" name="Picture 25" descr="A diagram of a email schematic&#10;&#10;Description automatically generated">
            <a:extLst>
              <a:ext uri="{FF2B5EF4-FFF2-40B4-BE49-F238E27FC236}">
                <a16:creationId xmlns:a16="http://schemas.microsoft.com/office/drawing/2014/main" id="{5C2A2972-AFD0-6C83-CAC6-CDF5762A3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5883" y="1053147"/>
            <a:ext cx="8511278" cy="612330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3548062" y="1193338"/>
            <a:ext cx="786741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Common Phishing Techniques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936" y="3166586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89936" y="3944183"/>
            <a:ext cx="271260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Email Phishing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389936" y="4424601"/>
            <a:ext cx="2712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Attackers create fake emails that appear to be from reputable sources, luring victims to malicious websites.</a:t>
            </a:r>
            <a:endParaRPr lang="en-US" sz="20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5793" y="3166586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435793" y="3944183"/>
            <a:ext cx="2712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Spear Phishing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435793" y="4424601"/>
            <a:ext cx="271272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Targeted phishing attacks that use personal information to craft customized messages for specific individuals.</a:t>
            </a:r>
            <a:endParaRPr lang="en-US" sz="20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3166586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944183"/>
            <a:ext cx="2712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Whaling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424601"/>
            <a:ext cx="271272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Phishing campaigns that specifically target high-profile individuals, such as CEOs and other executives.</a:t>
            </a:r>
            <a:endParaRPr lang="en-US" sz="20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27744" y="3166586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527744" y="3944183"/>
            <a:ext cx="271272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Smishing and Vishing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527743" y="4661595"/>
            <a:ext cx="271272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Phishing attacks that use SMS text messages (smishing) or voice calls (vishing) instead of email.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3127296" y="1153179"/>
            <a:ext cx="743866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Recognizing Phishing Emails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389936" y="277237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567815" y="2814042"/>
            <a:ext cx="1441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112050" y="2848689"/>
            <a:ext cx="35623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Suspicious Sender Address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112050" y="3329107"/>
            <a:ext cx="50920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 wary of emails from addresses that don't match the purported sender or use lookalike domains (e.g. "support@compnay.com" instead of "support@company.com").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77237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583567" y="2814042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84868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Generic Greetings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329107"/>
            <a:ext cx="50920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Phishing emails often use generic salutations like "Dear Customer" instead of your name, indicating an impersonal, mass-distributed message.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389936" y="514647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542336" y="5188148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112050" y="5222796"/>
            <a:ext cx="4213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Urgent or Threatening Language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112050" y="5703213"/>
            <a:ext cx="509206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Phishers try to create a sense of urgency or fear to pressure you into acting quickly without thinking.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514647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582019" y="5188148"/>
            <a:ext cx="18835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222796"/>
            <a:ext cx="306466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Misspellings and Errors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703213"/>
            <a:ext cx="50920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Poorly written emails with grammatical errors, typos, and incorrect formatting are common red flags of phishing attempts.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1"/>
          <p:cNvSpPr/>
          <p:nvPr/>
        </p:nvSpPr>
        <p:spPr>
          <a:xfrm>
            <a:off x="5361916" y="386471"/>
            <a:ext cx="5560219" cy="826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Email Phishing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2726650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4753570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2" name="Picture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469C5CB-B038-36D7-32B9-47A908F0F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328" y="1317992"/>
            <a:ext cx="13953744" cy="654098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3783628" y="880943"/>
            <a:ext cx="68409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How to Protect Yourself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389936" y="2714030"/>
            <a:ext cx="5814179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634966" y="29590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Be Cautious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634966" y="3439478"/>
            <a:ext cx="532411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 not immediately trust unexpected communications.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7426285" y="2714030"/>
            <a:ext cx="5814179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671316" y="29590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Verify Identity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71316" y="3439478"/>
            <a:ext cx="532411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Confirm the sender's identity before clicking on links or attachments.</a:t>
            </a:r>
          </a:p>
        </p:txBody>
      </p:sp>
      <p:sp>
        <p:nvSpPr>
          <p:cNvPr id="11" name="Shape 8"/>
          <p:cNvSpPr/>
          <p:nvPr/>
        </p:nvSpPr>
        <p:spPr>
          <a:xfrm>
            <a:off x="1389936" y="4972883"/>
            <a:ext cx="5814179" cy="1681282"/>
          </a:xfrm>
          <a:prstGeom prst="roundRect">
            <a:avLst>
              <a:gd name="adj" fmla="val 23789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634966" y="521791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Enable MFA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1634966" y="5698331"/>
            <a:ext cx="532411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 strong, unique passwords and multi-factor authentication.</a:t>
            </a:r>
          </a:p>
        </p:txBody>
      </p:sp>
      <p:sp>
        <p:nvSpPr>
          <p:cNvPr id="14" name="Shape 11"/>
          <p:cNvSpPr/>
          <p:nvPr/>
        </p:nvSpPr>
        <p:spPr>
          <a:xfrm>
            <a:off x="7426285" y="4972883"/>
            <a:ext cx="5814179" cy="1681282"/>
          </a:xfrm>
          <a:prstGeom prst="roundRect">
            <a:avLst>
              <a:gd name="adj" fmla="val 23789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671316" y="521791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Keep Software Updated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71316" y="5698331"/>
            <a:ext cx="532411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Regularly update software and systems.</a:t>
            </a:r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2EEDBD33-D6EC-F1E8-0A29-113F5683DED9}"/>
              </a:ext>
            </a:extLst>
          </p:cNvPr>
          <p:cNvSpPr/>
          <p:nvPr/>
        </p:nvSpPr>
        <p:spPr>
          <a:xfrm>
            <a:off x="1389936" y="187928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Best Practice</a:t>
            </a:r>
            <a:endParaRPr 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665</Words>
  <Application>Microsoft Office PowerPoint</Application>
  <PresentationFormat>Custom</PresentationFormat>
  <Paragraphs>99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Barlow</vt:lpstr>
      <vt:lpstr>Mukta</vt:lpstr>
      <vt:lpstr>Prompt</vt:lpstr>
      <vt:lpstr>Spline Sans</vt:lpstr>
      <vt:lpstr>ui-sans-serif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Ali Hamza</cp:lastModifiedBy>
  <cp:revision>4</cp:revision>
  <dcterms:created xsi:type="dcterms:W3CDTF">2024-05-24T17:37:38Z</dcterms:created>
  <dcterms:modified xsi:type="dcterms:W3CDTF">2024-05-25T05:04:56Z</dcterms:modified>
</cp:coreProperties>
</file>